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8" r:id="rId4"/>
    <p:sldId id="293" r:id="rId5"/>
    <p:sldId id="289" r:id="rId6"/>
    <p:sldId id="290" r:id="rId7"/>
    <p:sldId id="292" r:id="rId8"/>
    <p:sldId id="291" r:id="rId9"/>
    <p:sldId id="294" r:id="rId10"/>
    <p:sldId id="295" r:id="rId11"/>
    <p:sldId id="296" r:id="rId12"/>
    <p:sldId id="297" r:id="rId13"/>
    <p:sldId id="298" r:id="rId14"/>
    <p:sldId id="299" r:id="rId15"/>
    <p:sldId id="264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FFD966"/>
    <a:srgbClr val="DAD0F6"/>
    <a:srgbClr val="A67ABA"/>
    <a:srgbClr val="F4EEF6"/>
    <a:srgbClr val="A761D3"/>
    <a:srgbClr val="ED7D31"/>
    <a:srgbClr val="D45CA6"/>
    <a:srgbClr val="273445"/>
    <a:srgbClr val="FFA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5313" autoAdjust="0"/>
  </p:normalViewPr>
  <p:slideViewPr>
    <p:cSldViewPr snapToGrid="0">
      <p:cViewPr varScale="1">
        <p:scale>
          <a:sx n="50" d="100"/>
          <a:sy n="50" d="100"/>
        </p:scale>
        <p:origin x="48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DD05-FE8D-4DC4-9420-FCCA2238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58B07A-568C-485A-851D-8DE85726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0B7CC2-2F0C-4BA4-84D8-2E52480B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D782DE-5305-4920-BB08-F7F6340B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3443A0-9A9E-45F6-8F11-EE3A3ED7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E56D34-3751-478D-AD43-F626C7C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888D66-B4F9-4BE8-A98F-F5BF144F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F2AD78-3379-49DC-ACCA-94EAC51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491A51F-B132-4C21-AC1E-CCBEBB337C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6500" y="1473200"/>
            <a:ext cx="742950" cy="7429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9A7D6FC4-B0C0-432B-9398-F07BEAA93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7970" y="321945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46667767-FC00-4214-95C0-3081FDD06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4170" y="449072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31D8CBD7-848D-40AC-86DE-47586604E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6890" y="3091815"/>
            <a:ext cx="674370" cy="674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xmlns="" id="{67048260-A896-4FB6-9885-4F013EA9E3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2990" y="2623185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24EEF716-610D-4C42-8AA8-9BA0F45404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2725" y="2359660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xmlns="" id="{46DD7D0E-56CB-410F-AD15-4FF51FEF0B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01210" y="3877945"/>
            <a:ext cx="466090" cy="46609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xmlns="" id="{0EDD61E1-0948-49D1-991F-0D7E40BBA5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3400" y="2614295"/>
            <a:ext cx="1263650" cy="12636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xmlns="" id="{7675621D-699E-4270-A814-3A37CFAC306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0370" y="2158365"/>
            <a:ext cx="420370" cy="420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8C92AE-8981-45B2-A82B-CA436A0E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69A7F8-CA5C-47C9-B9E2-EF5BE966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EA8A6B-BAE0-461A-A898-0652F34A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A0EAFB50-F9FE-425D-B5A4-CAD975C9A2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9365" y="703830"/>
            <a:ext cx="5035723" cy="5447169"/>
          </a:xfrm>
          <a:custGeom>
            <a:avLst/>
            <a:gdLst>
              <a:gd name="connsiteX0" fmla="*/ 1022196 w 5035723"/>
              <a:gd name="connsiteY0" fmla="*/ 0 h 5447169"/>
              <a:gd name="connsiteX1" fmla="*/ 5035723 w 5035723"/>
              <a:gd name="connsiteY1" fmla="*/ 0 h 5447169"/>
              <a:gd name="connsiteX2" fmla="*/ 5035723 w 5035723"/>
              <a:gd name="connsiteY2" fmla="*/ 5447169 h 5447169"/>
              <a:gd name="connsiteX3" fmla="*/ 1025082 w 5035723"/>
              <a:gd name="connsiteY3" fmla="*/ 5447169 h 5447169"/>
              <a:gd name="connsiteX4" fmla="*/ 947777 w 5035723"/>
              <a:gd name="connsiteY4" fmla="*/ 5362113 h 5447169"/>
              <a:gd name="connsiteX5" fmla="*/ 0 w 5035723"/>
              <a:gd name="connsiteY5" fmla="*/ 2721997 h 5447169"/>
              <a:gd name="connsiteX6" fmla="*/ 947777 w 5035723"/>
              <a:gd name="connsiteY6" fmla="*/ 81882 h 544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5723" h="5447169">
                <a:moveTo>
                  <a:pt x="1022196" y="0"/>
                </a:moveTo>
                <a:lnTo>
                  <a:pt x="5035723" y="0"/>
                </a:lnTo>
                <a:lnTo>
                  <a:pt x="5035723" y="5447169"/>
                </a:lnTo>
                <a:lnTo>
                  <a:pt x="1025082" y="5447169"/>
                </a:lnTo>
                <a:lnTo>
                  <a:pt x="947777" y="5362113"/>
                </a:lnTo>
                <a:cubicBezTo>
                  <a:pt x="355681" y="4644658"/>
                  <a:pt x="0" y="3724865"/>
                  <a:pt x="0" y="2721997"/>
                </a:cubicBezTo>
                <a:cubicBezTo>
                  <a:pt x="0" y="1719130"/>
                  <a:pt x="355681" y="799336"/>
                  <a:pt x="947777" y="818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81FA8A0E-199E-4F93-80AE-96540EF369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7068" y="704849"/>
            <a:ext cx="3186113" cy="5445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9FB4F0-E528-428D-9D87-007D752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F69FCD-1112-4D38-B7C2-7F9753E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D59A6B-6F61-49E1-AB57-EE2138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4EF5B96-4C8B-419C-B56E-CB192D100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BA6A5DD2-589F-4818-8FFC-626CCBF78C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08256EF0-1AE4-4A2C-833A-696429ED5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CC894DD2-2348-4450-881E-7E4EBC97B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263564-0953-4622-A708-A4341647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AA1B24-6C24-4CCD-B8C9-2C5D683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2E890B-79AB-4C43-9662-155EEA93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590C9ED6-4E1A-4812-A678-2159E90D4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386E6C6-6E94-4622-AF50-AB9F71E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B91208-1C8E-44E6-814A-8B581A26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474F45-C75A-4F69-B7AA-0A9BCF6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xmlns="" id="{727675AA-B358-48FA-B1C1-5B98B47443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6000" y="2170706"/>
            <a:ext cx="4648200" cy="2610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4F555C4-27F7-467A-9AF6-630F6B00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A1C95A-1709-4B29-9F29-E98007C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739E94-CC89-4EA9-A8FA-64E628F2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9C241C9-AB3E-447C-B7F1-89C740012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024" y="2489200"/>
            <a:ext cx="10774363" cy="2470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1FFA8F3-FA82-40D0-B744-5E2C4DD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DB8BA8-6BC4-4015-A959-9EF1184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9B9215-58F5-4237-86EC-D3DCA52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117FD824-9088-47CD-BCA0-B1F4EDDBCF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67472" y="708473"/>
            <a:ext cx="5523024" cy="5439915"/>
          </a:xfrm>
          <a:custGeom>
            <a:avLst/>
            <a:gdLst>
              <a:gd name="connsiteX0" fmla="*/ 0 w 5523024"/>
              <a:gd name="connsiteY0" fmla="*/ 373567 h 5439915"/>
              <a:gd name="connsiteX1" fmla="*/ 863639 w 5523024"/>
              <a:gd name="connsiteY1" fmla="*/ 373567 h 5439915"/>
              <a:gd name="connsiteX2" fmla="*/ 863639 w 5523024"/>
              <a:gd name="connsiteY2" fmla="*/ 5439915 h 5439915"/>
              <a:gd name="connsiteX3" fmla="*/ 0 w 5523024"/>
              <a:gd name="connsiteY3" fmla="*/ 5439915 h 5439915"/>
              <a:gd name="connsiteX4" fmla="*/ 1863754 w 5523024"/>
              <a:gd name="connsiteY4" fmla="*/ 373566 h 5439915"/>
              <a:gd name="connsiteX5" fmla="*/ 2727393 w 5523024"/>
              <a:gd name="connsiteY5" fmla="*/ 373566 h 5439915"/>
              <a:gd name="connsiteX6" fmla="*/ 2727393 w 5523024"/>
              <a:gd name="connsiteY6" fmla="*/ 5439915 h 5439915"/>
              <a:gd name="connsiteX7" fmla="*/ 1863754 w 5523024"/>
              <a:gd name="connsiteY7" fmla="*/ 5439915 h 5439915"/>
              <a:gd name="connsiteX8" fmla="*/ 2795631 w 5523024"/>
              <a:gd name="connsiteY8" fmla="*/ 221167 h 5439915"/>
              <a:gd name="connsiteX9" fmla="*/ 3659270 w 5523024"/>
              <a:gd name="connsiteY9" fmla="*/ 221167 h 5439915"/>
              <a:gd name="connsiteX10" fmla="*/ 3659270 w 5523024"/>
              <a:gd name="connsiteY10" fmla="*/ 5439915 h 5439915"/>
              <a:gd name="connsiteX11" fmla="*/ 2795631 w 5523024"/>
              <a:gd name="connsiteY11" fmla="*/ 5439915 h 5439915"/>
              <a:gd name="connsiteX12" fmla="*/ 4659385 w 5523024"/>
              <a:gd name="connsiteY12" fmla="*/ 221167 h 5439915"/>
              <a:gd name="connsiteX13" fmla="*/ 5523024 w 5523024"/>
              <a:gd name="connsiteY13" fmla="*/ 221167 h 5439915"/>
              <a:gd name="connsiteX14" fmla="*/ 5523024 w 5523024"/>
              <a:gd name="connsiteY14" fmla="*/ 5439915 h 5439915"/>
              <a:gd name="connsiteX15" fmla="*/ 4659385 w 5523024"/>
              <a:gd name="connsiteY15" fmla="*/ 5439915 h 5439915"/>
              <a:gd name="connsiteX16" fmla="*/ 931877 w 5523024"/>
              <a:gd name="connsiteY16" fmla="*/ 0 h 5439915"/>
              <a:gd name="connsiteX17" fmla="*/ 1795516 w 5523024"/>
              <a:gd name="connsiteY17" fmla="*/ 0 h 5439915"/>
              <a:gd name="connsiteX18" fmla="*/ 1795516 w 5523024"/>
              <a:gd name="connsiteY18" fmla="*/ 5066349 h 5439915"/>
              <a:gd name="connsiteX19" fmla="*/ 931877 w 5523024"/>
              <a:gd name="connsiteY19" fmla="*/ 5066349 h 5439915"/>
              <a:gd name="connsiteX20" fmla="*/ 3727508 w 5523024"/>
              <a:gd name="connsiteY20" fmla="*/ 0 h 5439915"/>
              <a:gd name="connsiteX21" fmla="*/ 4591147 w 5523024"/>
              <a:gd name="connsiteY21" fmla="*/ 0 h 5439915"/>
              <a:gd name="connsiteX22" fmla="*/ 4591147 w 5523024"/>
              <a:gd name="connsiteY22" fmla="*/ 5066349 h 5439915"/>
              <a:gd name="connsiteX23" fmla="*/ 3727508 w 5523024"/>
              <a:gd name="connsiteY23" fmla="*/ 5066349 h 543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23024" h="5439915">
                <a:moveTo>
                  <a:pt x="0" y="373567"/>
                </a:moveTo>
                <a:lnTo>
                  <a:pt x="863639" y="373567"/>
                </a:lnTo>
                <a:lnTo>
                  <a:pt x="863639" y="5439915"/>
                </a:lnTo>
                <a:lnTo>
                  <a:pt x="0" y="5439915"/>
                </a:lnTo>
                <a:close/>
                <a:moveTo>
                  <a:pt x="1863754" y="373566"/>
                </a:moveTo>
                <a:lnTo>
                  <a:pt x="2727393" y="373566"/>
                </a:lnTo>
                <a:lnTo>
                  <a:pt x="2727393" y="5439915"/>
                </a:lnTo>
                <a:lnTo>
                  <a:pt x="1863754" y="5439915"/>
                </a:lnTo>
                <a:close/>
                <a:moveTo>
                  <a:pt x="2795631" y="221167"/>
                </a:moveTo>
                <a:lnTo>
                  <a:pt x="3659270" y="221167"/>
                </a:lnTo>
                <a:lnTo>
                  <a:pt x="3659270" y="5439915"/>
                </a:lnTo>
                <a:lnTo>
                  <a:pt x="2795631" y="5439915"/>
                </a:lnTo>
                <a:close/>
                <a:moveTo>
                  <a:pt x="4659385" y="221167"/>
                </a:moveTo>
                <a:lnTo>
                  <a:pt x="5523024" y="221167"/>
                </a:lnTo>
                <a:lnTo>
                  <a:pt x="5523024" y="5439915"/>
                </a:lnTo>
                <a:lnTo>
                  <a:pt x="4659385" y="5439915"/>
                </a:lnTo>
                <a:close/>
                <a:moveTo>
                  <a:pt x="931877" y="0"/>
                </a:moveTo>
                <a:lnTo>
                  <a:pt x="1795516" y="0"/>
                </a:lnTo>
                <a:lnTo>
                  <a:pt x="1795516" y="5066349"/>
                </a:lnTo>
                <a:lnTo>
                  <a:pt x="931877" y="5066349"/>
                </a:lnTo>
                <a:close/>
                <a:moveTo>
                  <a:pt x="3727508" y="0"/>
                </a:moveTo>
                <a:lnTo>
                  <a:pt x="4591147" y="0"/>
                </a:lnTo>
                <a:lnTo>
                  <a:pt x="4591147" y="5066349"/>
                </a:lnTo>
                <a:lnTo>
                  <a:pt x="3727508" y="5066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659E25B-AC41-4220-B7EB-4171260D1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6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2860B9-12F7-48F6-B828-46F31879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4B30C79-6282-4A98-B155-3483B56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562DD2-3853-45D2-B2FE-FE6EF9F8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5F2F400-9E5F-4582-A7D1-E4F7E09C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D5DF9C8-6927-41D9-BE4B-36351B0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8962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DC5920-40A0-48F2-811D-C0761FD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368" y="6356350"/>
            <a:ext cx="555171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BC23897E-49EC-49CD-A90C-DF2F9107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3372" y="-2905701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xmlns="" id="{98A3D746-68AF-4D14-93D1-5CC4B1854F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72" y="-81515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6CCCCBC0-1866-4FE8-B263-52676651F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3372" y="127539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66D321B2-47AC-48CA-A41B-895BA90C0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23372" y="336594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DD06B7E9-BC44-47F4-A75B-8334E2FD52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3372" y="545648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7A8B4E87-665A-433A-91DF-A256B62D04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23372" y="-4996248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B445C676-662F-47C0-9C01-E0D20EAA2C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23372" y="-7086795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1EE47DD6-AC01-432C-831F-77586BCC3BB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78482" y="4428556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82E9F160-73CB-46AD-8A92-AD113E982A1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8482" y="651910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xmlns="" id="{93DBB1FC-58D0-430A-B117-E2B2AE51EA5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78482" y="860965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xmlns="" id="{B6813FA0-FB3D-4853-A4E7-B118693BB1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78482" y="1070019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xmlns="" id="{D3DCF53E-FAF4-4E80-B065-B3C308DBE6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8482" y="1279074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59FAF888-D431-4CC6-9CBB-1514477596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8482" y="2338009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0478865B-212C-4302-A6B0-F235E54375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78482" y="247462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44E1E4-126D-48C8-B652-245BC93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E8E7B6-1D5D-4DFE-BFB8-08F12C7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714FEF-A5E7-483F-AFB4-D741EB93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C6D0CA0-1FA0-40A1-AC43-E1C6DDD635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2620" y="229869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FA29A77C-7228-4831-A8C9-8594391E0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2620" y="411700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18D74219-4053-40B5-9E43-F0EE666D45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1162" y="325416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13731221-BE82-4959-B49B-6F10919803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1162" y="500960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xmlns="" id="{EF3BF7B4-B242-4EC2-B7C0-8626DD6534A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frame">
            <a:avLst>
              <a:gd name="adj1" fmla="val 102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مقومات نجاح إعادة تنظيم الشركات - الاقتصادي - الصفقة الأخيرة - البيان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b="121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30608B-0699-459E-AEF8-5A0B5450FE05}"/>
              </a:ext>
            </a:extLst>
          </p:cNvPr>
          <p:cNvSpPr/>
          <p:nvPr/>
        </p:nvSpPr>
        <p:spPr>
          <a:xfrm>
            <a:off x="695325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882800-4F87-4414-875E-C15FCBF3BDB1}"/>
              </a:ext>
            </a:extLst>
          </p:cNvPr>
          <p:cNvGrpSpPr/>
          <p:nvPr/>
        </p:nvGrpSpPr>
        <p:grpSpPr>
          <a:xfrm>
            <a:off x="1191248" y="2181016"/>
            <a:ext cx="9804736" cy="3333723"/>
            <a:chOff x="2568800" y="1769115"/>
            <a:chExt cx="7114093" cy="33337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83DBDA-88B7-493D-9B65-582E914C9A41}"/>
                </a:ext>
              </a:extLst>
            </p:cNvPr>
            <p:cNvSpPr txBox="1"/>
            <p:nvPr/>
          </p:nvSpPr>
          <p:spPr>
            <a:xfrm>
              <a:off x="2568800" y="1769115"/>
              <a:ext cx="71140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“</a:t>
              </a:r>
              <a:r>
                <a:rPr lang="en-US" sz="5400" b="1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Aplikasi</a:t>
              </a:r>
              <a:r>
                <a:rPr lang="en-US" sz="54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Forum </a:t>
              </a:r>
              <a:r>
                <a:rPr lang="en-US" sz="5400" b="1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Diskusi</a:t>
              </a:r>
              <a:r>
                <a:rPr lang="en-US" sz="54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Online”</a:t>
              </a:r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DB37C46-5F26-46DE-BBB5-265484A0588E}"/>
                </a:ext>
              </a:extLst>
            </p:cNvPr>
            <p:cNvSpPr txBox="1"/>
            <p:nvPr/>
          </p:nvSpPr>
          <p:spPr>
            <a:xfrm>
              <a:off x="2594932" y="3533178"/>
              <a:ext cx="70618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Prepared By :</a:t>
              </a:r>
            </a:p>
            <a:p>
              <a:pPr algn="ctr"/>
              <a:r>
                <a:rPr lang="en-US" sz="2400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Kelompok</a:t>
              </a:r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15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11S18002 (</a:t>
              </a:r>
              <a:r>
                <a:rPr lang="en-US" sz="2400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Putri</a:t>
              </a:r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Bakara</a:t>
              </a:r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) – 11S18028 (Naomi T) – 11S18054 (Cindy Lucia)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2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981646" y="938167"/>
            <a:ext cx="1049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Usability Requirement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143000" y="1815748"/>
            <a:ext cx="101041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	Usability </a:t>
            </a: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salah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syarat</a:t>
            </a:r>
            <a:r>
              <a:rPr lang="en-US" sz="2800" dirty="0"/>
              <a:t> yang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diperhatikan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pembentukan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. </a:t>
            </a:r>
            <a:r>
              <a:rPr lang="en-US" sz="2800" dirty="0" err="1"/>
              <a:t>Dimana</a:t>
            </a:r>
            <a:r>
              <a:rPr lang="en-US" sz="2800" dirty="0"/>
              <a:t> usability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seberapa</a:t>
            </a:r>
            <a:r>
              <a:rPr lang="en-US" sz="2800" dirty="0"/>
              <a:t> </a:t>
            </a:r>
            <a:r>
              <a:rPr lang="en-US" sz="2800" dirty="0" err="1"/>
              <a:t>mudah</a:t>
            </a:r>
            <a:r>
              <a:rPr lang="en-US" sz="2800" dirty="0"/>
              <a:t> user </a:t>
            </a:r>
            <a:r>
              <a:rPr lang="en-US" sz="2800" dirty="0" err="1"/>
              <a:t>memahami</a:t>
            </a:r>
            <a:r>
              <a:rPr lang="en-US" sz="2800" dirty="0"/>
              <a:t> </a:t>
            </a:r>
            <a:r>
              <a:rPr lang="en-US" sz="2800" dirty="0" err="1"/>
              <a:t>cara</a:t>
            </a:r>
            <a:r>
              <a:rPr lang="en-US" sz="2800" dirty="0"/>
              <a:t> </a:t>
            </a:r>
            <a:r>
              <a:rPr lang="en-US" sz="2800" dirty="0" err="1"/>
              <a:t>pemakaian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yang </a:t>
            </a:r>
            <a:r>
              <a:rPr lang="en-US" sz="2800" dirty="0" err="1"/>
              <a:t>baru</a:t>
            </a:r>
            <a:r>
              <a:rPr lang="en-US" sz="2800" dirty="0"/>
              <a:t> </a:t>
            </a:r>
            <a:r>
              <a:rPr lang="en-US" sz="2800" dirty="0" err="1"/>
              <a:t>saja</a:t>
            </a:r>
            <a:r>
              <a:rPr lang="en-US" sz="2800" dirty="0"/>
              <a:t> </a:t>
            </a:r>
            <a:r>
              <a:rPr lang="en-US" sz="2800" dirty="0" err="1"/>
              <a:t>dibuat</a:t>
            </a:r>
            <a:r>
              <a:rPr lang="en-US" sz="2800" dirty="0"/>
              <a:t>.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awal</a:t>
            </a:r>
            <a:r>
              <a:rPr lang="en-US" sz="2800" dirty="0"/>
              <a:t> </a:t>
            </a:r>
            <a:r>
              <a:rPr lang="en-US" sz="2800" dirty="0" err="1"/>
              <a:t>saja</a:t>
            </a:r>
            <a:r>
              <a:rPr lang="en-US" sz="2800" dirty="0"/>
              <a:t> user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kebingungan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dibangun</a:t>
            </a:r>
            <a:r>
              <a:rPr lang="en-US" sz="2800" dirty="0"/>
              <a:t> </a:t>
            </a:r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artinya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usability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.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pahami</a:t>
            </a:r>
            <a:r>
              <a:rPr lang="en-US" sz="2800" dirty="0"/>
              <a:t> </a:t>
            </a:r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susuna</a:t>
            </a:r>
            <a:r>
              <a:rPr lang="en-US" sz="2800" dirty="0"/>
              <a:t> user interface yang </a:t>
            </a:r>
            <a:r>
              <a:rPr lang="en-US" sz="2800" dirty="0" err="1"/>
              <a:t>digunakan</a:t>
            </a:r>
            <a:r>
              <a:rPr lang="en-US" sz="2800" dirty="0"/>
              <a:t> agar user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menggunakannya</a:t>
            </a:r>
            <a:r>
              <a:rPr lang="en-US" sz="2800" dirty="0"/>
              <a:t> </a:t>
            </a:r>
            <a:r>
              <a:rPr lang="en-US" sz="2800" dirty="0" err="1"/>
              <a:t>langsung</a:t>
            </a:r>
            <a:r>
              <a:rPr lang="en-US" sz="2800" dirty="0"/>
              <a:t> </a:t>
            </a:r>
            <a:r>
              <a:rPr lang="en-US" sz="2800" dirty="0" err="1"/>
              <a:t>paham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menyukai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82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981646" y="938167"/>
            <a:ext cx="1049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Usability Requirement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709070" y="1968978"/>
            <a:ext cx="8769510" cy="38468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326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004142" y="2752594"/>
            <a:ext cx="592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Interface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Prototype </a:t>
            </a:r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(</a:t>
            </a:r>
            <a:r>
              <a:rPr lang="en-US" sz="40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Tampilan</a:t>
            </a:r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)</a:t>
            </a:r>
            <a:endParaRPr lang="en-US" sz="4000" b="1" dirty="0" smtClean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342" y="933432"/>
            <a:ext cx="2794098" cy="49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-30071" y="2752593"/>
            <a:ext cx="5792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Interface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Prototype </a:t>
            </a:r>
            <a:endParaRPr lang="en-US" sz="4000" b="1" dirty="0" smtClean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58" y="942746"/>
            <a:ext cx="2779473" cy="4943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909" y="908686"/>
            <a:ext cx="2779473" cy="497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1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-30071" y="2752593"/>
            <a:ext cx="5792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Interface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Prototype </a:t>
            </a:r>
            <a:endParaRPr lang="en-US" sz="4000" b="1" dirty="0" smtClean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50" y="931089"/>
            <a:ext cx="2819492" cy="4991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675" y="931090"/>
            <a:ext cx="2819492" cy="499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1160146" y="2249805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1276875" y="2311594"/>
            <a:ext cx="2855019" cy="1327208"/>
            <a:chOff x="1246395" y="3193482"/>
            <a:chExt cx="2855019" cy="13272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Kumpulan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Instruksi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mengarahkan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computer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untuk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menhalankan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suatu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perintah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dalam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urutan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tertentu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menggunakan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perlengkapan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tertentu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lokasi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memory,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dll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Software:</a:t>
              </a:r>
              <a:endParaRPr lang="en-US" sz="20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76816" y="2249804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726884" y="1698373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48626" y="2629090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96177" y="3180521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D18FC2E-4BDA-42B6-87D0-B488A86F7ACD}"/>
              </a:ext>
            </a:extLst>
          </p:cNvPr>
          <p:cNvSpPr txBox="1"/>
          <p:nvPr/>
        </p:nvSpPr>
        <p:spPr>
          <a:xfrm>
            <a:off x="3918732" y="1052979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Glossary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4569091" y="2249804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4685821" y="2525969"/>
            <a:ext cx="2855019" cy="957876"/>
            <a:chOff x="1246395" y="3458658"/>
            <a:chExt cx="2855019" cy="95787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770203"/>
              <a:ext cx="2855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Programmer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dapat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membangun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suatu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produk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sesuai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design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implementasi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rekayasa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perangkat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lunak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458658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Developer</a:t>
              </a:r>
              <a:endParaRPr lang="en-US" sz="2000" b="1" dirty="0">
                <a:solidFill>
                  <a:srgbClr val="7030A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4585762" y="2249803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5135830" y="1698372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7657572" y="2629089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7105123" y="3180520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7994707" y="2255164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8128108" y="2549045"/>
            <a:ext cx="2855019" cy="773210"/>
            <a:chOff x="1246395" y="3193482"/>
            <a:chExt cx="2855019" cy="77321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Seorang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pengguna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dapat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mengakses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suatu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system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Client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8011378" y="2255163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8561446" y="1703732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11083188" y="2634449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10530739" y="3185880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1160146" y="4073890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1276876" y="4432351"/>
            <a:ext cx="2855019" cy="773210"/>
            <a:chOff x="1246395" y="3193482"/>
            <a:chExt cx="2855019" cy="77321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Seseorang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mampu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menyelesaikan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bahasa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pemograman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Programmer</a:t>
              </a:r>
              <a:endParaRPr lang="en-US" sz="2000" b="1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76816" y="4073889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726884" y="3522458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48626" y="4453175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96177" y="5004606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4585761" y="4073888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4702491" y="4432349"/>
            <a:ext cx="2855019" cy="773210"/>
            <a:chOff x="1246395" y="3193482"/>
            <a:chExt cx="2855019" cy="77321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Seseorang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bertugas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menghandle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keseluruhan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dari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system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2">
                      <a:lumMod val="5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Admin</a:t>
              </a:r>
              <a:endParaRPr lang="en-US" sz="20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4602432" y="4073887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5152500" y="3522456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7674242" y="4453173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7121793" y="5004604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50"/>
                            </p:stCondLst>
                            <p:childTnLst>
                              <p:par>
                                <p:cTn id="10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 animBg="1"/>
      <p:bldP spid="51" grpId="0" animBg="1"/>
      <p:bldP spid="59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0DE256BD-DBB9-40D5-B417-0B0B7780F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30608B-0699-459E-AEF8-5A0B5450FE05}"/>
              </a:ext>
            </a:extLst>
          </p:cNvPr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882800-4F87-4414-875E-C15FCBF3BDB1}"/>
              </a:ext>
            </a:extLst>
          </p:cNvPr>
          <p:cNvGrpSpPr/>
          <p:nvPr/>
        </p:nvGrpSpPr>
        <p:grpSpPr>
          <a:xfrm>
            <a:off x="2562704" y="2070820"/>
            <a:ext cx="7061829" cy="2460853"/>
            <a:chOff x="2565086" y="1971338"/>
            <a:chExt cx="7061829" cy="2460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83DBDA-88B7-493D-9B65-582E914C9A41}"/>
                </a:ext>
              </a:extLst>
            </p:cNvPr>
            <p:cNvSpPr txBox="1"/>
            <p:nvPr/>
          </p:nvSpPr>
          <p:spPr>
            <a:xfrm>
              <a:off x="3436601" y="1971338"/>
              <a:ext cx="53187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THANKS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DB37C46-5F26-46DE-BBB5-265484A0588E}"/>
                </a:ext>
              </a:extLst>
            </p:cNvPr>
            <p:cNvSpPr txBox="1"/>
            <p:nvPr/>
          </p:nvSpPr>
          <p:spPr>
            <a:xfrm>
              <a:off x="2565086" y="3231862"/>
              <a:ext cx="70618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i="1" dirty="0" smtClean="0">
                  <a:solidFill>
                    <a:schemeClr val="bg1"/>
                  </a:solidFill>
                </a:rPr>
                <a:t>“</a:t>
              </a:r>
              <a:r>
                <a:rPr lang="en-US" altLang="ko-KR" sz="2400" i="1" dirty="0" err="1" smtClean="0">
                  <a:solidFill>
                    <a:schemeClr val="bg1"/>
                  </a:solidFill>
                </a:rPr>
                <a:t>Apa</a:t>
              </a:r>
              <a:r>
                <a:rPr lang="en-US" altLang="ko-KR" sz="2400" i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yang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anda</a:t>
              </a:r>
              <a:r>
                <a:rPr lang="en-US" altLang="ko-KR" sz="2400" b="1" i="1" dirty="0">
                  <a:solidFill>
                    <a:srgbClr val="FFFF00"/>
                  </a:solidFill>
                </a:rPr>
                <a:t>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tahu</a:t>
              </a:r>
              <a:r>
                <a:rPr lang="en-US" altLang="ko-KR" sz="2400" i="1" dirty="0">
                  <a:solidFill>
                    <a:srgbClr val="FFFF00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tidaklah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penting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en-US" altLang="ko-KR" sz="2400" i="1" dirty="0" err="1">
                  <a:solidFill>
                    <a:schemeClr val="bg1"/>
                  </a:solidFill>
                </a:rPr>
                <a:t>Tetapi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apa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yang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anda</a:t>
              </a:r>
              <a:r>
                <a:rPr lang="en-US" altLang="ko-KR" sz="2400" b="1" i="1" dirty="0">
                  <a:solidFill>
                    <a:srgbClr val="FFFF00"/>
                  </a:solidFill>
                </a:rPr>
                <a:t>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lakukan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dengan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apa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yang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anda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tahu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itu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jauh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lebih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 smtClean="0">
                  <a:solidFill>
                    <a:schemeClr val="bg1"/>
                  </a:solidFill>
                </a:rPr>
                <a:t>penting</a:t>
              </a:r>
              <a:r>
                <a:rPr lang="en-US" altLang="ko-KR" sz="2400" i="1" dirty="0" smtClean="0">
                  <a:solidFill>
                    <a:schemeClr val="bg1"/>
                  </a:solidFill>
                </a:rPr>
                <a:t>” -</a:t>
              </a:r>
              <a:r>
                <a:rPr lang="en-US" altLang="ko-KR" sz="2400" i="1" dirty="0" err="1" smtClean="0">
                  <a:solidFill>
                    <a:schemeClr val="bg1"/>
                  </a:solidFill>
                </a:rPr>
                <a:t>Wison</a:t>
              </a:r>
              <a:r>
                <a:rPr lang="en-US" altLang="ko-KR" sz="2400" i="1" dirty="0" smtClean="0">
                  <a:solidFill>
                    <a:schemeClr val="bg1"/>
                  </a:solidFill>
                </a:rPr>
                <a:t> Churchill</a:t>
              </a:r>
              <a:endParaRPr lang="ko-KR" altLang="en-US" sz="24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C2413E75-1777-4005-A89C-2B764D71823A}"/>
              </a:ext>
            </a:extLst>
          </p:cNvPr>
          <p:cNvSpPr/>
          <p:nvPr/>
        </p:nvSpPr>
        <p:spPr>
          <a:xfrm>
            <a:off x="699247" y="704851"/>
            <a:ext cx="6269849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3D60718-3027-40EE-AF08-597F73D6BA64}"/>
              </a:ext>
            </a:extLst>
          </p:cNvPr>
          <p:cNvGrpSpPr/>
          <p:nvPr/>
        </p:nvGrpSpPr>
        <p:grpSpPr>
          <a:xfrm>
            <a:off x="1183881" y="4321853"/>
            <a:ext cx="1820714" cy="672715"/>
            <a:chOff x="2183877" y="4195421"/>
            <a:chExt cx="1820714" cy="6727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66104B2-668E-41AB-82AB-0EFDB7B822D3}"/>
                </a:ext>
              </a:extLst>
            </p:cNvPr>
            <p:cNvSpPr txBox="1"/>
            <p:nvPr/>
          </p:nvSpPr>
          <p:spPr>
            <a:xfrm>
              <a:off x="2183879" y="4195421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Use Case Diagram</a:t>
              </a:r>
              <a:endParaRPr lang="en-US" sz="1600" b="1" dirty="0">
                <a:solidFill>
                  <a:srgbClr val="695E78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0898B45-D4EC-4830-91BE-7F3833C7054A}"/>
              </a:ext>
            </a:extLst>
          </p:cNvPr>
          <p:cNvGrpSpPr/>
          <p:nvPr/>
        </p:nvGrpSpPr>
        <p:grpSpPr>
          <a:xfrm>
            <a:off x="3085194" y="4300154"/>
            <a:ext cx="1820714" cy="694414"/>
            <a:chOff x="2183877" y="4173722"/>
            <a:chExt cx="1820714" cy="69441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AE524499-34F8-4BD0-B37F-B1065ECB30B4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09434FA3-BE9D-42C8-8679-073EE83F562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xmlns="" id="{F31AB15F-0688-47A9-9C92-3EF168F2C36B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9C5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8223A643-737E-4C83-95AA-C42D3C7D61A4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1DA442C-7758-4313-BC40-086BCC045AC7}"/>
                </a:ext>
              </a:extLst>
            </p:cNvPr>
            <p:cNvSpPr txBox="1"/>
            <p:nvPr/>
          </p:nvSpPr>
          <p:spPr>
            <a:xfrm>
              <a:off x="2194403" y="4173722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9C5D7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Requirement</a:t>
              </a:r>
            </a:p>
            <a:p>
              <a:r>
                <a:rPr lang="en-US" sz="1600" b="1" dirty="0" smtClean="0">
                  <a:solidFill>
                    <a:srgbClr val="9C5D7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List</a:t>
              </a:r>
              <a:endParaRPr lang="en-US" sz="1600" b="1" dirty="0">
                <a:solidFill>
                  <a:srgbClr val="9C5D7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xmlns="" id="{FE84F85B-6319-43B8-AB2C-F14540E78D9A}"/>
              </a:ext>
            </a:extLst>
          </p:cNvPr>
          <p:cNvSpPr/>
          <p:nvPr/>
        </p:nvSpPr>
        <p:spPr>
          <a:xfrm rot="16200000">
            <a:off x="5593053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xmlns="" id="{E38DF826-A2CE-4F32-8874-77A1FB37E690}"/>
              </a:ext>
            </a:extLst>
          </p:cNvPr>
          <p:cNvSpPr/>
          <p:nvPr/>
        </p:nvSpPr>
        <p:spPr>
          <a:xfrm rot="16200000">
            <a:off x="5733147" y="198754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36E570A1-503E-43D0-A4C4-343F3BB20AB9}"/>
              </a:ext>
            </a:extLst>
          </p:cNvPr>
          <p:cNvSpPr/>
          <p:nvPr/>
        </p:nvSpPr>
        <p:spPr>
          <a:xfrm rot="16200000">
            <a:off x="4356879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9C70684-E14A-488D-A221-84A027954E8F}"/>
              </a:ext>
            </a:extLst>
          </p:cNvPr>
          <p:cNvSpPr txBox="1"/>
          <p:nvPr/>
        </p:nvSpPr>
        <p:spPr>
          <a:xfrm>
            <a:off x="1183881" y="1039466"/>
            <a:ext cx="3085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Our Today’s Topics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DAADFA7-9137-43B6-ACC8-334AB866EBBF}"/>
              </a:ext>
            </a:extLst>
          </p:cNvPr>
          <p:cNvGrpSpPr/>
          <p:nvPr/>
        </p:nvGrpSpPr>
        <p:grpSpPr>
          <a:xfrm>
            <a:off x="1168238" y="3588204"/>
            <a:ext cx="1836357" cy="659291"/>
            <a:chOff x="2168234" y="4208845"/>
            <a:chExt cx="1836357" cy="6592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D5D28405-09C9-4DBB-8AFF-D92192FD6CCB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0B74A4A8-7C7D-43A3-9976-6078310D29CE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7AF6C5AD-DC74-4C53-BB89-6EC114D201E5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BA06BAC-8715-42F9-9F60-04609FA5DA30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B999BFA5-F860-423C-BE70-A03F6274326D}"/>
                </a:ext>
              </a:extLst>
            </p:cNvPr>
            <p:cNvGrpSpPr/>
            <p:nvPr/>
          </p:nvGrpSpPr>
          <p:grpSpPr>
            <a:xfrm>
              <a:off x="2168234" y="4208845"/>
              <a:ext cx="1654285" cy="587551"/>
              <a:chOff x="1509605" y="3631417"/>
              <a:chExt cx="1654285" cy="5875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47E376B-E370-483D-BE9C-0E92121CB8C4}"/>
                  </a:ext>
                </a:extLst>
              </p:cNvPr>
              <p:cNvSpPr txBox="1"/>
              <p:nvPr/>
            </p:nvSpPr>
            <p:spPr>
              <a:xfrm>
                <a:off x="1525249" y="3911191"/>
                <a:ext cx="1390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A7489CE8-0F2E-4404-B0FF-9CA13857496B}"/>
                  </a:ext>
                </a:extLst>
              </p:cNvPr>
              <p:cNvSpPr txBox="1"/>
              <p:nvPr/>
            </p:nvSpPr>
            <p:spPr>
              <a:xfrm>
                <a:off x="1509605" y="3631417"/>
                <a:ext cx="1654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Deskripsi</a:t>
                </a:r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Current System</a:t>
                </a:r>
                <a:endParaRPr lang="en-US" sz="1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A9B698E-F597-4C53-A17D-6272C5669FBE}"/>
              </a:ext>
            </a:extLst>
          </p:cNvPr>
          <p:cNvGrpSpPr/>
          <p:nvPr/>
        </p:nvGrpSpPr>
        <p:grpSpPr>
          <a:xfrm>
            <a:off x="3085194" y="3592835"/>
            <a:ext cx="1820714" cy="654660"/>
            <a:chOff x="2183877" y="4213476"/>
            <a:chExt cx="1820714" cy="6546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C62321DA-A149-4CA5-9BD6-7F020D17A2DC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5CFD727F-F097-4775-8BD8-8DC05EDE58B4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569170FD-C582-42CD-B7CC-4733129694F1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FA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8B8B6A39-9D38-43F4-9FF6-26F851495706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5C7DB69-99F0-4CA3-A8B6-62A55953E6D3}"/>
                </a:ext>
              </a:extLst>
            </p:cNvPr>
            <p:cNvSpPr txBox="1"/>
            <p:nvPr/>
          </p:nvSpPr>
          <p:spPr>
            <a:xfrm>
              <a:off x="2183879" y="4213476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Deskripsi</a:t>
              </a:r>
              <a:r>
                <a:rPr lang="en-US" sz="1600" b="1" dirty="0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Singkat</a:t>
              </a:r>
              <a:endParaRPr lang="en-US" sz="16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r>
                <a:rPr lang="en-US" sz="1600" b="1" dirty="0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New System</a:t>
              </a:r>
              <a:endParaRPr lang="en-US" sz="16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B35E9A4-0762-4A71-AD23-9E590F08CE81}"/>
              </a:ext>
            </a:extLst>
          </p:cNvPr>
          <p:cNvSpPr txBox="1"/>
          <p:nvPr/>
        </p:nvSpPr>
        <p:spPr>
          <a:xfrm>
            <a:off x="1168238" y="2526485"/>
            <a:ext cx="411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Pada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kami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membahas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poin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penting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Pre-requirement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requirement capturing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: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" b="4574"/>
          <a:stretch>
            <a:fillRect/>
          </a:stretch>
        </p:blipFill>
        <p:spPr/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F3D60718-3027-40EE-AF08-597F73D6BA64}"/>
              </a:ext>
            </a:extLst>
          </p:cNvPr>
          <p:cNvGrpSpPr/>
          <p:nvPr/>
        </p:nvGrpSpPr>
        <p:grpSpPr>
          <a:xfrm>
            <a:off x="1179817" y="5022893"/>
            <a:ext cx="1820714" cy="672715"/>
            <a:chOff x="2183877" y="4195421"/>
            <a:chExt cx="1820714" cy="6727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28">
                <a:extLst>
                  <a:ext uri="{FF2B5EF4-FFF2-40B4-BE49-F238E27FC236}">
                    <a16:creationId xmlns:a16="http://schemas.microsoft.com/office/drawing/2014/main" xmlns="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66104B2-668E-41AB-82AB-0EFDB7B822D3}"/>
                </a:ext>
              </a:extLst>
            </p:cNvPr>
            <p:cNvSpPr txBox="1"/>
            <p:nvPr/>
          </p:nvSpPr>
          <p:spPr>
            <a:xfrm>
              <a:off x="2183879" y="4195421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Interface</a:t>
              </a:r>
            </a:p>
            <a:p>
              <a:r>
                <a:rPr lang="en-US" sz="1600" b="1" dirty="0" smtClean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Prototype</a:t>
              </a:r>
              <a:endParaRPr lang="en-US" sz="1600" b="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50898B45-D4EC-4830-91BE-7F3833C7054A}"/>
              </a:ext>
            </a:extLst>
          </p:cNvPr>
          <p:cNvGrpSpPr/>
          <p:nvPr/>
        </p:nvGrpSpPr>
        <p:grpSpPr>
          <a:xfrm>
            <a:off x="3081130" y="5055582"/>
            <a:ext cx="1820714" cy="640026"/>
            <a:chOff x="2183877" y="4228110"/>
            <a:chExt cx="1820714" cy="6400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AE524499-34F8-4BD0-B37F-B1065ECB30B4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09434FA3-BE9D-42C8-8679-073EE83F562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reeform: Shape 54">
                <a:extLst>
                  <a:ext uri="{FF2B5EF4-FFF2-40B4-BE49-F238E27FC236}">
                    <a16:creationId xmlns:a16="http://schemas.microsoft.com/office/drawing/2014/main" xmlns="" id="{F31AB15F-0688-47A9-9C92-3EF168F2C36B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9C5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223A643-737E-4C83-95AA-C42D3C7D61A4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71DA442C-7758-4313-BC40-086BCC045AC7}"/>
                </a:ext>
              </a:extLst>
            </p:cNvPr>
            <p:cNvSpPr txBox="1"/>
            <p:nvPr/>
          </p:nvSpPr>
          <p:spPr>
            <a:xfrm>
              <a:off x="2194403" y="4346442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Glossary</a:t>
              </a:r>
              <a:r>
                <a:rPr lang="en-US" sz="16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endPara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32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0363396-E54B-4CCB-9A10-8BD60D2450D8}"/>
              </a:ext>
            </a:extLst>
          </p:cNvPr>
          <p:cNvSpPr/>
          <p:nvPr/>
        </p:nvSpPr>
        <p:spPr>
          <a:xfrm>
            <a:off x="673730" y="3295650"/>
            <a:ext cx="1020992" cy="1009650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73E7D3D-3A7D-49C8-B423-FEA356CCA916}"/>
              </a:ext>
            </a:extLst>
          </p:cNvPr>
          <p:cNvSpPr txBox="1"/>
          <p:nvPr/>
        </p:nvSpPr>
        <p:spPr>
          <a:xfrm>
            <a:off x="1892281" y="950525"/>
            <a:ext cx="8427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Deskripsi</a:t>
            </a:r>
            <a:r>
              <a:rPr lang="en-US" sz="32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Current  System (Activity Diagram)</a:t>
            </a:r>
            <a:endParaRPr lang="en-US" sz="3200" b="1" dirty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892281" y="1809028"/>
            <a:ext cx="89474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/>
              <a:t>Pada</a:t>
            </a:r>
            <a:r>
              <a:rPr lang="en-US" sz="2400" dirty="0"/>
              <a:t> current system,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diskusi</a:t>
            </a:r>
            <a:r>
              <a:rPr lang="en-US" sz="2400" dirty="0"/>
              <a:t> via online, </a:t>
            </a:r>
            <a:r>
              <a:rPr lang="en-US" sz="2400" dirty="0" err="1"/>
              <a:t>maka</a:t>
            </a:r>
            <a:r>
              <a:rPr lang="en-US" sz="2400" dirty="0"/>
              <a:t> user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login -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matakuliha</a:t>
            </a:r>
            <a:r>
              <a:rPr lang="en-US" sz="2400" dirty="0"/>
              <a:t> -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week -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“add new discussion” -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klik</a:t>
            </a:r>
            <a:r>
              <a:rPr lang="en-US" sz="2400" dirty="0"/>
              <a:t> replay,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akhirnya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diskusi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err="1" smtClean="0"/>
              <a:t>Lalu</a:t>
            </a:r>
            <a:r>
              <a:rPr lang="en-US" sz="2400" dirty="0" smtClean="0"/>
              <a:t> </a:t>
            </a:r>
            <a:r>
              <a:rPr lang="en-US" sz="2400" dirty="0" err="1"/>
              <a:t>pada</a:t>
            </a:r>
            <a:r>
              <a:rPr lang="en-US" sz="2400" dirty="0"/>
              <a:t> current system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login,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website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terlebih</a:t>
            </a:r>
            <a:r>
              <a:rPr lang="en-US" sz="2400" dirty="0"/>
              <a:t> </a:t>
            </a:r>
            <a:r>
              <a:rPr lang="en-US" sz="2400" dirty="0" err="1"/>
              <a:t>dahulu</a:t>
            </a:r>
            <a:r>
              <a:rPr lang="en-US" sz="2400" dirty="0"/>
              <a:t>,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lambat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penggunaannya</a:t>
            </a:r>
            <a:r>
              <a:rPr lang="en-US" sz="2400" dirty="0"/>
              <a:t>. Forum </a:t>
            </a:r>
            <a:r>
              <a:rPr lang="en-US" sz="2400" dirty="0" err="1"/>
              <a:t>diskusi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selalu</a:t>
            </a:r>
            <a:r>
              <a:rPr lang="en-US" sz="2400" dirty="0"/>
              <a:t> </a:t>
            </a:r>
            <a:r>
              <a:rPr lang="en-US" sz="2400" dirty="0" err="1"/>
              <a:t>disediakan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current system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sementara</a:t>
            </a:r>
            <a:r>
              <a:rPr lang="en-US" sz="2400" dirty="0"/>
              <a:t> </a:t>
            </a:r>
            <a:r>
              <a:rPr lang="en-US" sz="2400" dirty="0" err="1"/>
              <a:t>mahasiswa</a:t>
            </a:r>
            <a:r>
              <a:rPr lang="en-US" sz="2400" dirty="0"/>
              <a:t> </a:t>
            </a:r>
            <a:r>
              <a:rPr lang="en-US" sz="2400" dirty="0" err="1"/>
              <a:t>memerlukan</a:t>
            </a:r>
            <a:r>
              <a:rPr lang="en-US" sz="2400" dirty="0"/>
              <a:t> forum </a:t>
            </a:r>
            <a:r>
              <a:rPr lang="en-US" sz="2400" dirty="0" err="1"/>
              <a:t>diskusi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ketika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</a:t>
            </a:r>
            <a:r>
              <a:rPr lang="en-US" sz="2400" dirty="0" err="1"/>
              <a:t>jauh</a:t>
            </a:r>
            <a:r>
              <a:rPr lang="en-US" sz="2400" dirty="0"/>
              <a:t>.</a:t>
            </a:r>
            <a:endParaRPr lang="en-US" sz="2000" dirty="0"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034622" y="2691038"/>
            <a:ext cx="438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Activity Current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818" y="744357"/>
            <a:ext cx="5438058" cy="53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0363396-E54B-4CCB-9A10-8BD60D2450D8}"/>
              </a:ext>
            </a:extLst>
          </p:cNvPr>
          <p:cNvSpPr/>
          <p:nvPr/>
        </p:nvSpPr>
        <p:spPr>
          <a:xfrm>
            <a:off x="673730" y="3295650"/>
            <a:ext cx="1020992" cy="1009650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73E7D3D-3A7D-49C8-B423-FEA356CCA916}"/>
              </a:ext>
            </a:extLst>
          </p:cNvPr>
          <p:cNvSpPr txBox="1"/>
          <p:nvPr/>
        </p:nvSpPr>
        <p:spPr>
          <a:xfrm>
            <a:off x="1892281" y="950525"/>
            <a:ext cx="8427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Deskripsi</a:t>
            </a:r>
            <a:r>
              <a:rPr lang="en-US" sz="32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Singkat</a:t>
            </a:r>
            <a:r>
              <a:rPr lang="en-US" sz="32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New System</a:t>
            </a:r>
            <a:endParaRPr lang="en-US" sz="3200" b="1" dirty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892280" y="1717588"/>
            <a:ext cx="92938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err="1"/>
              <a:t>Aplikasi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kami </a:t>
            </a:r>
            <a:r>
              <a:rPr lang="en-US" sz="2200" dirty="0" err="1"/>
              <a:t>bangun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aplikasi</a:t>
            </a:r>
            <a:r>
              <a:rPr lang="en-US" sz="2200" dirty="0"/>
              <a:t> forum </a:t>
            </a:r>
            <a:r>
              <a:rPr lang="en-US" sz="2200" dirty="0" err="1"/>
              <a:t>diskusi</a:t>
            </a:r>
            <a:r>
              <a:rPr lang="en-US" sz="2200" dirty="0"/>
              <a:t> online. </a:t>
            </a:r>
            <a:r>
              <a:rPr lang="en-US" sz="2200" dirty="0" err="1"/>
              <a:t>Dimana</a:t>
            </a:r>
            <a:r>
              <a:rPr lang="en-US" sz="2200" dirty="0"/>
              <a:t> </a:t>
            </a:r>
            <a:r>
              <a:rPr lang="en-US" sz="2200" dirty="0" err="1"/>
              <a:t>aplikasi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nantinya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membantu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sesi</a:t>
            </a:r>
            <a:r>
              <a:rPr lang="en-US" sz="2200" dirty="0"/>
              <a:t>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saat</a:t>
            </a:r>
            <a:r>
              <a:rPr lang="en-US" sz="2200" dirty="0"/>
              <a:t> </a:t>
            </a:r>
            <a:r>
              <a:rPr lang="en-US" sz="2200" dirty="0" err="1"/>
              <a:t>pembelajaran</a:t>
            </a:r>
            <a:r>
              <a:rPr lang="en-US" sz="2200" dirty="0"/>
              <a:t> </a:t>
            </a:r>
            <a:r>
              <a:rPr lang="en-US" sz="2200" dirty="0" err="1"/>
              <a:t>jarak</a:t>
            </a:r>
            <a:r>
              <a:rPr lang="en-US" sz="2200" dirty="0"/>
              <a:t> </a:t>
            </a:r>
            <a:r>
              <a:rPr lang="en-US" sz="2200" dirty="0" err="1"/>
              <a:t>jauh</a:t>
            </a:r>
            <a:r>
              <a:rPr lang="en-US" sz="2200" dirty="0"/>
              <a:t>. </a:t>
            </a:r>
            <a:r>
              <a:rPr lang="en-US" sz="2200" dirty="0" err="1"/>
              <a:t>Aplikasi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berbentuk</a:t>
            </a:r>
            <a:r>
              <a:rPr lang="en-US" sz="2200" dirty="0"/>
              <a:t>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fitur</a:t>
            </a:r>
            <a:r>
              <a:rPr lang="en-US" sz="2200" dirty="0"/>
              <a:t> chat, </a:t>
            </a:r>
            <a:r>
              <a:rPr lang="en-US" sz="2200" dirty="0" err="1"/>
              <a:t>dimana</a:t>
            </a:r>
            <a:r>
              <a:rPr lang="en-US" sz="2200" dirty="0"/>
              <a:t> user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interaksi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sesama</a:t>
            </a:r>
            <a:r>
              <a:rPr lang="en-US" sz="2200" dirty="0"/>
              <a:t> user </a:t>
            </a:r>
            <a:r>
              <a:rPr lang="en-US" sz="2200" dirty="0" err="1"/>
              <a:t>lainnya</a:t>
            </a:r>
            <a:r>
              <a:rPr lang="en-US" sz="2200" dirty="0"/>
              <a:t>. </a:t>
            </a:r>
            <a:endParaRPr lang="en-US" sz="2200" dirty="0" smtClean="0"/>
          </a:p>
          <a:p>
            <a:pPr algn="just"/>
            <a:endParaRPr lang="en-US" sz="2200" dirty="0"/>
          </a:p>
          <a:p>
            <a:pPr algn="just"/>
            <a:r>
              <a:rPr lang="en-US" sz="2200" dirty="0" err="1" smtClean="0"/>
              <a:t>Diskusi</a:t>
            </a:r>
            <a:r>
              <a:rPr lang="en-US" sz="2200" dirty="0" smtClean="0"/>
              <a:t> </a:t>
            </a:r>
            <a:r>
              <a:rPr lang="en-US" sz="2200" dirty="0"/>
              <a:t>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per-</a:t>
            </a:r>
            <a:r>
              <a:rPr lang="en-US" sz="2200" dirty="0" err="1"/>
              <a:t>mata</a:t>
            </a:r>
            <a:r>
              <a:rPr lang="en-US" sz="2200" dirty="0"/>
              <a:t> </a:t>
            </a:r>
            <a:r>
              <a:rPr lang="en-US" sz="2200" dirty="0" err="1"/>
              <a:t>kuliah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minggunya</a:t>
            </a:r>
            <a:r>
              <a:rPr lang="en-US" sz="2200" dirty="0"/>
              <a:t>. </a:t>
            </a:r>
            <a:r>
              <a:rPr lang="en-US" sz="2200" dirty="0" err="1"/>
              <a:t>Misalkan</a:t>
            </a:r>
            <a:r>
              <a:rPr lang="en-US" sz="2200" dirty="0"/>
              <a:t> </a:t>
            </a:r>
            <a:r>
              <a:rPr lang="en-US" sz="2200" dirty="0" err="1"/>
              <a:t>kelas</a:t>
            </a:r>
            <a:r>
              <a:rPr lang="en-US" sz="2200" dirty="0"/>
              <a:t> 13 IF </a:t>
            </a:r>
            <a:r>
              <a:rPr lang="en-US" sz="2200" dirty="0" err="1"/>
              <a:t>memiliki</a:t>
            </a:r>
            <a:r>
              <a:rPr lang="en-US" sz="2200" dirty="0"/>
              <a:t> 8 </a:t>
            </a:r>
            <a:r>
              <a:rPr lang="en-US" sz="2200" dirty="0" err="1"/>
              <a:t>matakuliah</a:t>
            </a:r>
            <a:r>
              <a:rPr lang="en-US" sz="2200" dirty="0"/>
              <a:t>, </a:t>
            </a:r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terdapat</a:t>
            </a:r>
            <a:r>
              <a:rPr lang="en-US" sz="2200" dirty="0"/>
              <a:t> 8 forum </a:t>
            </a:r>
            <a:r>
              <a:rPr lang="en-US" sz="2200" dirty="0" err="1"/>
              <a:t>diskusi</a:t>
            </a:r>
            <a:r>
              <a:rPr lang="en-US" sz="2200" dirty="0"/>
              <a:t>. </a:t>
            </a:r>
            <a:r>
              <a:rPr lang="en-US" sz="2200" dirty="0" err="1"/>
              <a:t>Matakuliah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juga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dibagi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lagi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kebeberapa</a:t>
            </a:r>
            <a:r>
              <a:rPr lang="en-US" sz="2200" dirty="0"/>
              <a:t> week. </a:t>
            </a:r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week </a:t>
            </a:r>
            <a:r>
              <a:rPr lang="en-US" sz="2200" dirty="0" err="1"/>
              <a:t>nya</a:t>
            </a:r>
            <a:r>
              <a:rPr lang="en-US" sz="2200" dirty="0"/>
              <a:t>, </a:t>
            </a:r>
            <a:r>
              <a:rPr lang="en-US" sz="2200" dirty="0" err="1"/>
              <a:t>sehingga</a:t>
            </a:r>
            <a:r>
              <a:rPr lang="en-US" sz="2200" dirty="0"/>
              <a:t>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week-week </a:t>
            </a:r>
            <a:r>
              <a:rPr lang="en-US" sz="2200" dirty="0" err="1"/>
              <a:t>sebelumnya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tersimpan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di review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.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mendukung</a:t>
            </a:r>
            <a:r>
              <a:rPr lang="en-US" sz="2200" dirty="0"/>
              <a:t> proses </a:t>
            </a:r>
            <a:r>
              <a:rPr lang="en-US" sz="2200" dirty="0" err="1"/>
              <a:t>diskusi</a:t>
            </a:r>
            <a:r>
              <a:rPr lang="en-US" sz="2200" dirty="0"/>
              <a:t>, user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mengupload</a:t>
            </a:r>
            <a:r>
              <a:rPr lang="en-US" sz="2200" dirty="0"/>
              <a:t> file(</a:t>
            </a:r>
            <a:r>
              <a:rPr lang="en-US" sz="2200" dirty="0" err="1"/>
              <a:t>gambar</a:t>
            </a:r>
            <a:r>
              <a:rPr lang="en-US" sz="2200" dirty="0"/>
              <a:t>/file) </a:t>
            </a:r>
            <a:r>
              <a:rPr lang="en-US" sz="2200" dirty="0" err="1"/>
              <a:t>kedalam</a:t>
            </a:r>
            <a:r>
              <a:rPr lang="en-US" sz="2200" dirty="0"/>
              <a:t> forum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.</a:t>
            </a:r>
            <a:endParaRPr lang="en-US" sz="2200" dirty="0"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6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034622" y="2691038"/>
            <a:ext cx="438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Activity New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42" y="950196"/>
            <a:ext cx="5276850" cy="50196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702897" y="2752593"/>
            <a:ext cx="438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Use Case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56" y="1206011"/>
            <a:ext cx="6050143" cy="44166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80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981646" y="983887"/>
            <a:ext cx="1049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Non Functional Requirements Specification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441488" y="2044301"/>
            <a:ext cx="92938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800" dirty="0" smtClean="0"/>
              <a:t>Mobile Friendly (Adaptive) : </a:t>
            </a:r>
            <a:r>
              <a:rPr lang="en-US" sz="2800" dirty="0" err="1" smtClean="0"/>
              <a:t>Mudah</a:t>
            </a:r>
            <a:r>
              <a:rPr lang="en-US" sz="2800" dirty="0" smtClean="0"/>
              <a:t> </a:t>
            </a:r>
            <a:r>
              <a:rPr lang="en-US" sz="2800" dirty="0" err="1" smtClean="0"/>
              <a:t>diakses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 smtClean="0"/>
              <a:t>dibuka</a:t>
            </a:r>
            <a:r>
              <a:rPr lang="en-US" sz="2800" dirty="0" smtClean="0"/>
              <a:t> di </a:t>
            </a:r>
            <a:r>
              <a:rPr lang="en-US" sz="2800" dirty="0" err="1" smtClean="0"/>
              <a:t>perangkat</a:t>
            </a:r>
            <a:r>
              <a:rPr lang="en-US" sz="2800" dirty="0" smtClean="0"/>
              <a:t> mobile (HP/</a:t>
            </a:r>
            <a:r>
              <a:rPr lang="en-US" sz="2800" dirty="0" err="1" smtClean="0"/>
              <a:t>SmartPhone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Tablet)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tampilan</a:t>
            </a:r>
            <a:r>
              <a:rPr lang="en-US" sz="2800" dirty="0" smtClean="0"/>
              <a:t> website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menyesuaikan</a:t>
            </a:r>
            <a:r>
              <a:rPr lang="en-US" sz="2800" dirty="0" smtClean="0"/>
              <a:t> (</a:t>
            </a:r>
            <a:r>
              <a:rPr lang="en-US" sz="2800" dirty="0" err="1" smtClean="0"/>
              <a:t>Adaptif</a:t>
            </a:r>
            <a:r>
              <a:rPr lang="en-US" sz="2800" dirty="0" smtClean="0"/>
              <a:t>)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merespon</a:t>
            </a:r>
            <a:r>
              <a:rPr lang="en-US" sz="2800" dirty="0" smtClean="0"/>
              <a:t> (Responsive) </a:t>
            </a:r>
            <a:r>
              <a:rPr lang="en-US" sz="2800" dirty="0" err="1" smtClean="0"/>
              <a:t>terhadap</a:t>
            </a:r>
            <a:r>
              <a:rPr lang="en-US" sz="2800" dirty="0" smtClean="0"/>
              <a:t> </a:t>
            </a:r>
            <a:r>
              <a:rPr lang="en-US" sz="2800" dirty="0" err="1" smtClean="0"/>
              <a:t>ukuran</a:t>
            </a:r>
            <a:r>
              <a:rPr lang="en-US" sz="2800" dirty="0" smtClean="0"/>
              <a:t> </a:t>
            </a:r>
            <a:r>
              <a:rPr lang="en-US" sz="2800" dirty="0" err="1" smtClean="0"/>
              <a:t>layar</a:t>
            </a:r>
            <a:r>
              <a:rPr lang="en-US" sz="2800" dirty="0" smtClean="0"/>
              <a:t> HP.</a:t>
            </a:r>
          </a:p>
          <a:p>
            <a:pPr marL="457200" indent="-457200" algn="just">
              <a:buAutoNum type="arabicPeriod"/>
            </a:pPr>
            <a:endParaRPr lang="en-US" sz="2800" dirty="0" smtClean="0"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Security Consideration : Yang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mengakses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forum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hanyalah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anggota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suatu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grup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forum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diskusi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username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password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benar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348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981646" y="983887"/>
            <a:ext cx="1049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Usability Requirement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441488" y="1815748"/>
            <a:ext cx="92938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 </a:t>
            </a:r>
            <a:r>
              <a:rPr lang="en-US" sz="2800" dirty="0" err="1" smtClean="0"/>
              <a:t>Tujuan</a:t>
            </a:r>
            <a:r>
              <a:rPr lang="en-US" sz="2800" dirty="0" smtClean="0"/>
              <a:t> </a:t>
            </a:r>
            <a:r>
              <a:rPr lang="en-US" sz="2800" dirty="0" err="1"/>
              <a:t>utama</a:t>
            </a:r>
            <a:r>
              <a:rPr lang="en-US" sz="2800" dirty="0"/>
              <a:t> Usability requirements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berfungsi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alat</a:t>
            </a:r>
            <a:r>
              <a:rPr lang="en-US" sz="2800" dirty="0"/>
              <a:t> yang </a:t>
            </a:r>
            <a:r>
              <a:rPr lang="en-US" sz="2800" dirty="0" err="1"/>
              <a:t>dinamis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didefinisikan</a:t>
            </a:r>
            <a:r>
              <a:rPr lang="en-US" sz="2800" dirty="0"/>
              <a:t> </a:t>
            </a:r>
            <a:r>
              <a:rPr lang="en-US" sz="2800" dirty="0" err="1"/>
              <a:t>ulang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fase</a:t>
            </a:r>
            <a:r>
              <a:rPr lang="en-US" sz="2800" dirty="0"/>
              <a:t> </a:t>
            </a:r>
            <a:r>
              <a:rPr lang="en-US" sz="2800" dirty="0" err="1"/>
              <a:t>pengembangan</a:t>
            </a:r>
            <a:r>
              <a:rPr lang="en-US" sz="2800" dirty="0"/>
              <a:t> </a:t>
            </a:r>
            <a:r>
              <a:rPr lang="en-US" sz="2800" dirty="0" err="1"/>
              <a:t>berikutnya</a:t>
            </a:r>
            <a:r>
              <a:rPr lang="en-US" sz="2800" dirty="0"/>
              <a:t> 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algn="just"/>
            <a:r>
              <a:rPr lang="en-US" sz="2800" dirty="0"/>
              <a:t>1. </a:t>
            </a:r>
            <a:r>
              <a:rPr lang="en-US" sz="2800" dirty="0" err="1"/>
              <a:t>Menjamin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usability requirement </a:t>
            </a:r>
            <a:r>
              <a:rPr lang="en-US" sz="2800" dirty="0" err="1"/>
              <a:t>sedang</a:t>
            </a:r>
            <a:r>
              <a:rPr lang="en-US" sz="2800" dirty="0"/>
              <a:t> </a:t>
            </a:r>
            <a:r>
              <a:rPr lang="en-US" sz="2800" dirty="0" err="1"/>
              <a:t>dipertimbangkan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pengembangan</a:t>
            </a:r>
            <a:r>
              <a:rPr lang="en-US" sz="2800" dirty="0"/>
              <a:t> software, </a:t>
            </a:r>
            <a:r>
              <a:rPr lang="en-US" sz="2800" dirty="0" err="1"/>
              <a:t>didesain</a:t>
            </a:r>
            <a:r>
              <a:rPr lang="en-US" sz="2800" dirty="0"/>
              <a:t> </a:t>
            </a:r>
            <a:r>
              <a:rPr lang="en-US" sz="2800" dirty="0" err="1"/>
              <a:t>konseptual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desain</a:t>
            </a:r>
            <a:r>
              <a:rPr lang="en-US" sz="2800" dirty="0"/>
              <a:t> interface activity</a:t>
            </a:r>
          </a:p>
          <a:p>
            <a:pPr algn="just"/>
            <a:r>
              <a:rPr lang="en-US" sz="2800" dirty="0"/>
              <a:t>2. </a:t>
            </a:r>
            <a:r>
              <a:rPr lang="en-US" sz="2800" dirty="0" err="1"/>
              <a:t>Membantu</a:t>
            </a:r>
            <a:r>
              <a:rPr lang="en-US" sz="2800" dirty="0"/>
              <a:t> </a:t>
            </a:r>
            <a:r>
              <a:rPr lang="en-US" sz="2800" dirty="0" err="1"/>
              <a:t>memverifikasi</a:t>
            </a:r>
            <a:r>
              <a:rPr lang="en-US" sz="2800" dirty="0"/>
              <a:t> </a:t>
            </a:r>
            <a:r>
              <a:rPr lang="en-US" sz="2800" dirty="0" err="1"/>
              <a:t>apakah</a:t>
            </a:r>
            <a:r>
              <a:rPr lang="en-US" sz="2800" dirty="0"/>
              <a:t> </a:t>
            </a:r>
            <a:r>
              <a:rPr lang="en-US" sz="2800" dirty="0" err="1"/>
              <a:t>tujuan</a:t>
            </a:r>
            <a:r>
              <a:rPr lang="en-US" sz="2800" dirty="0"/>
              <a:t> usability </a:t>
            </a:r>
            <a:r>
              <a:rPr lang="en-US" sz="2800" dirty="0" err="1"/>
              <a:t>tercapai</a:t>
            </a:r>
            <a:r>
              <a:rPr lang="en-US" sz="2800" dirty="0"/>
              <a:t> </a:t>
            </a:r>
            <a:r>
              <a:rPr lang="en-US" sz="2800" dirty="0" err="1"/>
              <a:t>selama</a:t>
            </a:r>
            <a:r>
              <a:rPr lang="en-US" sz="2800" dirty="0"/>
              <a:t> </a:t>
            </a:r>
            <a:r>
              <a:rPr lang="en-US" sz="2800" dirty="0" err="1"/>
              <a:t>evaluasi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3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3828</TotalTime>
  <Words>480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HY얕은샘물M</vt:lpstr>
      <vt:lpstr>Tahoma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Microsoft account</cp:lastModifiedBy>
  <cp:revision>152</cp:revision>
  <dcterms:created xsi:type="dcterms:W3CDTF">2019-09-26T18:34:37Z</dcterms:created>
  <dcterms:modified xsi:type="dcterms:W3CDTF">2020-10-09T16:07:01Z</dcterms:modified>
</cp:coreProperties>
</file>